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LC3 : Chimie durable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Scandales liés à l’industrie chimique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" y="2151553"/>
            <a:ext cx="5514683" cy="1658450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6166338" y="1562282"/>
            <a:ext cx="0" cy="43727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09600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Années 1950-1960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94050" y="4115928"/>
            <a:ext cx="1533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Anti-nauséeux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648" y="4115928"/>
            <a:ext cx="3062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Effets tératogènes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</a:rPr>
              <a:t>(malformations </a:t>
            </a:r>
            <a:r>
              <a:rPr lang="fr-FR" dirty="0" err="1" smtClean="0">
                <a:solidFill>
                  <a:srgbClr val="FF0000"/>
                </a:solidFill>
              </a:rPr>
              <a:t>nouveaux-nés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09600" y="5208860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Conversion possible d’une forme à l’autre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8787" y="1540715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Toulouse 2001 : explosion de l’usine AZF 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129068"/>
            <a:ext cx="4801371" cy="311608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578787" y="5592004"/>
            <a:ext cx="528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31 morts, 2500 blessés, </a:t>
            </a:r>
            <a:r>
              <a:rPr lang="fr-FR" dirty="0" err="1" smtClean="0"/>
              <a:t>dégats</a:t>
            </a:r>
            <a:r>
              <a:rPr lang="fr-FR" dirty="0" smtClean="0"/>
              <a:t> matériels,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12 principes de la chimie verte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23" y="679938"/>
            <a:ext cx="6026868" cy="58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3925" y="110681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1 : Synthèse </a:t>
            </a:r>
            <a:r>
              <a:rPr lang="fr-FR" sz="4000" b="1" i="1" dirty="0" smtClean="0">
                <a:solidFill>
                  <a:srgbClr val="0070C0"/>
                </a:solidFill>
              </a:rPr>
              <a:t>sans solvant </a:t>
            </a:r>
            <a:r>
              <a:rPr lang="fr-FR" sz="4000" b="1" dirty="0" smtClean="0">
                <a:solidFill>
                  <a:srgbClr val="0070C0"/>
                </a:solidFill>
              </a:rPr>
              <a:t>d’une </a:t>
            </a:r>
            <a:r>
              <a:rPr lang="fr-FR" sz="4000" b="1" dirty="0" err="1" smtClean="0">
                <a:solidFill>
                  <a:srgbClr val="0070C0"/>
                </a:solidFill>
              </a:rPr>
              <a:t>chalcone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" y="2700700"/>
            <a:ext cx="1524000" cy="11049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29" y="2491150"/>
            <a:ext cx="847725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10440"/>
          <a:stretch/>
        </p:blipFill>
        <p:spPr>
          <a:xfrm>
            <a:off x="6724102" y="2215657"/>
            <a:ext cx="5434472" cy="179949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313384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Égal 7"/>
          <p:cNvSpPr/>
          <p:nvPr/>
        </p:nvSpPr>
        <p:spPr>
          <a:xfrm>
            <a:off x="4423910" y="2798881"/>
            <a:ext cx="468923" cy="633044"/>
          </a:xfrm>
          <a:prstGeom prst="mathEqual">
            <a:avLst>
              <a:gd name="adj1" fmla="val 2876"/>
              <a:gd name="adj2" fmla="val 1176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02" y="2888267"/>
            <a:ext cx="711014" cy="490905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6175225" y="2851634"/>
            <a:ext cx="480647" cy="527538"/>
          </a:xfrm>
          <a:prstGeom prst="mathPlus">
            <a:avLst>
              <a:gd name="adj1" fmla="val 40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34483" y="4547613"/>
            <a:ext cx="253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4-méthoxybenzaldéhyde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4015150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4-méthylacétophénone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218550" y="3620934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eau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8929980" y="4199816"/>
            <a:ext cx="102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chalcone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3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BOOTS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96467" y="1007586"/>
            <a:ext cx="8539982" cy="4933723"/>
            <a:chOff x="410307" y="831740"/>
            <a:chExt cx="8539982" cy="493372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1" t="6666" r="6061" b="11282"/>
            <a:stretch/>
          </p:blipFill>
          <p:spPr>
            <a:xfrm>
              <a:off x="410307" y="1123125"/>
              <a:ext cx="8194431" cy="46423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21112736">
              <a:off x="8381576" y="831740"/>
              <a:ext cx="568713" cy="3045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=40,1%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𝐵𝑜𝑜𝑡𝑠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51,8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8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Synthèse de l’ibuprofène : procédé BHC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26936" r="7692" b="14426"/>
          <a:stretch/>
        </p:blipFill>
        <p:spPr>
          <a:xfrm>
            <a:off x="96467" y="1641232"/>
            <a:ext cx="8065477" cy="331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Si on valorise uniquement 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=77,4%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Si on valorise </a:t>
                </a:r>
                <a:r>
                  <a:rPr lang="fr-FR" dirty="0" smtClean="0"/>
                  <a:t>l’</a:t>
                </a:r>
                <a:r>
                  <a:rPr lang="fr-FR" dirty="0" smtClean="0">
                    <a:solidFill>
                      <a:srgbClr val="0070C0"/>
                    </a:solidFill>
                  </a:rPr>
                  <a:t>ibuprofène </a:t>
                </a:r>
                <a:r>
                  <a:rPr lang="fr-FR" b="1" dirty="0" smtClean="0"/>
                  <a:t>et </a:t>
                </a:r>
                <a:r>
                  <a:rPr lang="fr-FR" dirty="0" smtClean="0"/>
                  <a:t>l’acide éthanoïque:</a:t>
                </a: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𝐵𝐻𝐶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92" y="1641232"/>
                <a:ext cx="3558554" cy="2862322"/>
              </a:xfrm>
              <a:prstGeom prst="rect">
                <a:avLst/>
              </a:prstGeom>
              <a:blipFill>
                <a:blip r:embed="rId4"/>
                <a:stretch>
                  <a:fillRect l="-1027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1" y="2110521"/>
            <a:ext cx="9774848" cy="4137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 dirty="0" smtClean="0">
                    <a:solidFill>
                      <a:srgbClr val="0070C0"/>
                    </a:solidFill>
                  </a:rPr>
                  <a:t>Expérience 2 : Réduction du </a:t>
                </a:r>
                <a:r>
                  <a:rPr lang="fr-FR" sz="4000" b="1" dirty="0" err="1" smtClean="0">
                    <a:solidFill>
                      <a:srgbClr val="0070C0"/>
                    </a:solidFill>
                  </a:rPr>
                  <a:t>benzile</a:t>
                </a:r>
                <a:r>
                  <a:rPr lang="fr-FR" sz="4000" b="1" dirty="0" smtClean="0">
                    <a:solidFill>
                      <a:srgbClr val="0070C0"/>
                    </a:solidFill>
                  </a:rPr>
                  <a:t> par </a:t>
                </a:r>
                <a14:m>
                  <m:oMath xmlns:m="http://schemas.openxmlformats.org/officeDocument/2006/math">
                    <m:r>
                      <a:rPr lang="fr-FR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𝑵𝒂</m:t>
                    </m:r>
                    <m:sSub>
                      <m:sSubPr>
                        <m:ctrlP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𝑩𝑯</m:t>
                        </m:r>
                      </m:e>
                      <m:sub>
                        <m:r>
                          <a:rPr lang="fr-FR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4" y="134294"/>
                <a:ext cx="1141278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6" y="909190"/>
            <a:ext cx="1587744" cy="9234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00" y="909190"/>
            <a:ext cx="1517039" cy="9133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03939" y="909190"/>
            <a:ext cx="12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benzile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147538" y="90919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</a:t>
            </a:r>
            <a:r>
              <a:rPr lang="fr-FR" dirty="0" err="1" smtClean="0"/>
              <a:t>ydrobenzoïne</a:t>
            </a:r>
            <a:r>
              <a:rPr lang="fr-FR" dirty="0" smtClean="0"/>
              <a:t> méso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935415" y="1278522"/>
            <a:ext cx="14653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1)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𝑁𝑎𝐵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𝐸𝑡𝑂𝐻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838383"/>
                <a:ext cx="2321169" cy="369332"/>
              </a:xfrm>
              <a:prstGeom prst="rect">
                <a:avLst/>
              </a:prstGeom>
              <a:blipFill>
                <a:blip r:embed="rId6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  <a:r>
                  <a:rPr lang="fr-F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91" y="1412544"/>
                <a:ext cx="2321169" cy="369332"/>
              </a:xfrm>
              <a:prstGeom prst="rect">
                <a:avLst/>
              </a:prstGeom>
              <a:blipFill>
                <a:blip r:embed="rId7"/>
                <a:stretch>
                  <a:fillRect l="-23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2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90" y="1658449"/>
            <a:ext cx="9616296" cy="44023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3924" y="134294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Acides aminés constituant la </a:t>
            </a:r>
            <a:r>
              <a:rPr lang="fr-FR" sz="4000" b="1" dirty="0">
                <a:solidFill>
                  <a:srgbClr val="0070C0"/>
                </a:solidFill>
              </a:rPr>
              <a:t>c</a:t>
            </a:r>
            <a:r>
              <a:rPr lang="fr-FR" sz="4000" b="1" dirty="0" smtClean="0">
                <a:solidFill>
                  <a:srgbClr val="0070C0"/>
                </a:solidFill>
              </a:rPr>
              <a:t>aséine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129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176</Words>
  <Application>Microsoft Office PowerPoint</Application>
  <PresentationFormat>Grand écran</PresentationFormat>
  <Paragraphs>37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72</cp:revision>
  <dcterms:created xsi:type="dcterms:W3CDTF">2020-03-23T08:37:13Z</dcterms:created>
  <dcterms:modified xsi:type="dcterms:W3CDTF">2020-05-18T17:10:18Z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